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7" r:id="rId3"/>
    <p:sldId id="268" r:id="rId4"/>
    <p:sldId id="269" r:id="rId5"/>
    <p:sldId id="27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1" r:id="rId14"/>
    <p:sldId id="272" r:id="rId15"/>
    <p:sldId id="273" r:id="rId16"/>
  </p:sldIdLst>
  <p:sldSz cx="14630400" cy="8229600"/>
  <p:notesSz cx="8229600" cy="14630400"/>
  <p:embeddedFontLst>
    <p:embeddedFont>
      <p:font typeface="PT Sans" panose="020B0604020202020204" charset="-52"/>
      <p:regular r:id="rId18"/>
    </p:embeddedFont>
    <p:embeddedFont>
      <p:font typeface="Nunito Semi Bold" panose="020B0604020202020204" charset="-5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112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4356378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5419368"/>
            <a:ext cx="1262110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37724" y="6482358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endParaRPr lang="en-US" sz="18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85822" y="4885939"/>
            <a:ext cx="9368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12 </a:t>
            </a:r>
            <a:r>
              <a:rPr lang="ru-RU" sz="4000" dirty="0" err="1" smtClean="0">
                <a:solidFill>
                  <a:schemeClr val="bg1"/>
                </a:solidFill>
              </a:rPr>
              <a:t>дәріс</a:t>
            </a:r>
            <a:r>
              <a:rPr lang="ru-RU" sz="4000" dirty="0" smtClean="0">
                <a:solidFill>
                  <a:schemeClr val="bg1"/>
                </a:solidFill>
              </a:rPr>
              <a:t>. </a:t>
            </a:r>
            <a:r>
              <a:rPr lang="en-US" sz="4000" dirty="0" smtClean="0">
                <a:solidFill>
                  <a:schemeClr val="bg1"/>
                </a:solidFill>
              </a:rPr>
              <a:t>LEICA BLK 360 </a:t>
            </a:r>
            <a:r>
              <a:rPr lang="ru-RU" sz="4000" dirty="0" err="1" smtClean="0">
                <a:solidFill>
                  <a:schemeClr val="bg1"/>
                </a:solidFill>
              </a:rPr>
              <a:t>сканерімен</a:t>
            </a:r>
            <a:r>
              <a:rPr lang="ru-RU" sz="4000" dirty="0" smtClean="0">
                <a:solidFill>
                  <a:schemeClr val="bg1"/>
                </a:solidFill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</a:rPr>
              <a:t>танысу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854869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Басқару жүйесі және тұрақтылығы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621875"/>
            <a:ext cx="7468553" cy="4752737"/>
          </a:xfrm>
          <a:prstGeom prst="roundRect">
            <a:avLst>
              <a:gd name="adj" fmla="val 7555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331744" y="2629495"/>
            <a:ext cx="7453312" cy="183451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571059" y="2780705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Басқару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10301526" y="2780705"/>
            <a:ext cx="324421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Интуитивті, колмен, пульт арқылы немесе мобильді қосымша арқылы басқару мүмкіндігі.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31744" y="4464010"/>
            <a:ext cx="7453312" cy="183451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6571059" y="4615220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Тұрақтылық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0301526" y="4615220"/>
            <a:ext cx="324421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Қуатты моторы және тұрақтандыру жүйесі ұшудың тұрақтылығын қамтамасыз етеді.</a:t>
            </a:r>
            <a:endParaRPr lang="en-US" sz="1850" dirty="0"/>
          </a:p>
        </p:txBody>
      </p:sp>
      <p:sp>
        <p:nvSpPr>
          <p:cNvPr id="11" name="Shape 8"/>
          <p:cNvSpPr/>
          <p:nvPr/>
        </p:nvSpPr>
        <p:spPr>
          <a:xfrm>
            <a:off x="6331744" y="6298525"/>
            <a:ext cx="7453312" cy="10684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571059" y="6449735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Қозғалыс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10301526" y="6449735"/>
            <a:ext cx="32442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Қозғалыстың дәлдігі, ұшудың жылдамдығын реттеу.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4029670"/>
            <a:ext cx="924329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Аккумулятор және жұмыс уақыты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5092660"/>
            <a:ext cx="598408" cy="5984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7724" y="593038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Қуаттылығы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837724" y="6425922"/>
            <a:ext cx="407896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Аккумулятордың сыйымдылығы – 5000 мАч.</a:t>
            </a:r>
            <a:endParaRPr lang="en-US" sz="18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659" y="5092660"/>
            <a:ext cx="598408" cy="5984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75659" y="593038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Ұшу уақыты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275659" y="6425922"/>
            <a:ext cx="407896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45 минутқа дейін ұшу уақыты.</a:t>
            </a:r>
            <a:endParaRPr lang="en-US" sz="18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3595" y="5092660"/>
            <a:ext cx="598408" cy="5984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3595" y="593038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Жылдам зарядтау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3595" y="6425922"/>
            <a:ext cx="407908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Аккумуляторды толық зарядтау уақыты – 70 минут.</a:t>
            </a:r>
            <a:endParaRPr lang="en-US" sz="18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197769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Техникалық қолдау және жөндеу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3233976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92002" y="3334226"/>
            <a:ext cx="202763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101959" y="323397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Гарантия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101959" y="3729514"/>
            <a:ext cx="283678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Құрылғы 1 жылдық кепілдікпен қамтамасыз етіледі.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10178058" y="3233976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45936" y="3334226"/>
            <a:ext cx="202763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55893" y="323397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Техникалық қолдау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55893" y="3729514"/>
            <a:ext cx="283678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Құрылғыны пайдалану туралы ақпаратты алу, кеңес алу, жөндеуге тапсырыс беру мүмкіндігі.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6324124" y="5770126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92002" y="5870377"/>
            <a:ext cx="202763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101959" y="577012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Жедел жөндеу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101959" y="6265664"/>
            <a:ext cx="66907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Құрылғыны жылдам жөндеуге және техникалық қызмет көрсетуге мүмкіндік бар.</a:t>
            </a:r>
            <a:endParaRPr lang="en-US" sz="18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1089" y="951637"/>
            <a:ext cx="73152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i="0" dirty="0" err="1" smtClean="0">
                <a:solidFill>
                  <a:schemeClr val="bg1"/>
                </a:solidFill>
                <a:effectLst/>
                <a:latin typeface="Urbanist"/>
              </a:rPr>
              <a:t>Құрылыс</a:t>
            </a:r>
            <a:r>
              <a:rPr lang="ru-RU" sz="3200" b="1" i="0" dirty="0" smtClean="0">
                <a:solidFill>
                  <a:schemeClr val="bg1"/>
                </a:solidFill>
                <a:effectLst/>
                <a:latin typeface="Urbanist"/>
              </a:rPr>
              <a:t> </a:t>
            </a:r>
            <a:r>
              <a:rPr lang="ru-RU" sz="3200" b="1" i="0" dirty="0" err="1" smtClean="0">
                <a:solidFill>
                  <a:schemeClr val="bg1"/>
                </a:solidFill>
                <a:effectLst/>
                <a:latin typeface="Urbanist"/>
              </a:rPr>
              <a:t>саласындағы</a:t>
            </a:r>
            <a:r>
              <a:rPr lang="ru-RU" sz="3200" b="1" i="0" dirty="0" smtClean="0">
                <a:solidFill>
                  <a:schemeClr val="bg1"/>
                </a:solidFill>
                <a:effectLst/>
                <a:latin typeface="Urbanist"/>
              </a:rPr>
              <a:t> </a:t>
            </a:r>
            <a:r>
              <a:rPr lang="ru-RU" sz="3200" b="1" i="0" dirty="0" err="1" smtClean="0">
                <a:solidFill>
                  <a:schemeClr val="bg1"/>
                </a:solidFill>
                <a:effectLst/>
                <a:latin typeface="Urbanist"/>
              </a:rPr>
              <a:t>қолданылуы</a:t>
            </a:r>
            <a:endParaRPr lang="ru-RU" sz="3200" b="1" i="0" dirty="0" smtClean="0">
              <a:solidFill>
                <a:schemeClr val="bg1"/>
              </a:solidFill>
              <a:effectLst/>
              <a:latin typeface="Urbanis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Күрделі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құрылыстардың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3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Inter"/>
              </a:rPr>
              <a:t>D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модельдерін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жасау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Құрылыс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жұмыстарының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барысын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бақылау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Жобалардың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дәлдігін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арттыру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Жұмыс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барысының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ұзақтығын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қысқарту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Құрылыс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материалдарының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шығынын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азайту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.</a:t>
            </a:r>
            <a:endParaRPr lang="ru-RU" sz="3200" b="0" i="0" dirty="0">
              <a:solidFill>
                <a:schemeClr val="bg1"/>
              </a:solidFill>
              <a:effectLst/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43955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1572" y="1120081"/>
            <a:ext cx="1048385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chemeClr val="bg1"/>
                </a:solidFill>
              </a:rPr>
              <a:t>Бағдарламалық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жасақтама</a:t>
            </a:r>
            <a:endParaRPr lang="ru-RU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Leica Cyclone REGISTER 360 </a:t>
            </a:r>
            <a:r>
              <a:rPr lang="ru-RU" sz="3200" dirty="0" err="1">
                <a:solidFill>
                  <a:schemeClr val="bg1"/>
                </a:solidFill>
              </a:rPr>
              <a:t>бағдарламалық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жасақтамасын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қолдану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арқылы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сканерлеу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деректерін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өңдеуге</a:t>
            </a:r>
            <a:r>
              <a:rPr lang="ru-RU" sz="3200" dirty="0">
                <a:solidFill>
                  <a:schemeClr val="bg1"/>
                </a:solidFill>
              </a:rPr>
              <a:t>, </a:t>
            </a:r>
            <a:r>
              <a:rPr lang="ru-RU" sz="3200" dirty="0" err="1">
                <a:solidFill>
                  <a:schemeClr val="bg1"/>
                </a:solidFill>
              </a:rPr>
              <a:t>модельдерді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құруға</a:t>
            </a:r>
            <a:r>
              <a:rPr lang="ru-RU" sz="3200" dirty="0">
                <a:solidFill>
                  <a:schemeClr val="bg1"/>
                </a:solidFill>
              </a:rPr>
              <a:t>, </a:t>
            </a:r>
            <a:r>
              <a:rPr lang="ru-RU" sz="3200" dirty="0" err="1">
                <a:solidFill>
                  <a:schemeClr val="bg1"/>
                </a:solidFill>
              </a:rPr>
              <a:t>өлшеулер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жүргізуге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болады</a:t>
            </a:r>
            <a:r>
              <a:rPr lang="ru-RU" sz="3200" dirty="0">
                <a:solidFill>
                  <a:schemeClr val="bg1"/>
                </a:solidFill>
              </a:rPr>
              <a:t>.</a:t>
            </a:r>
          </a:p>
          <a:p>
            <a:r>
              <a:rPr lang="ru-RU" sz="3200" dirty="0" err="1">
                <a:solidFill>
                  <a:schemeClr val="bg1"/>
                </a:solidFill>
              </a:rPr>
              <a:t>Бағдарламалық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жасақтама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интуитивті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интерфейспен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және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кең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функционалды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мүмкіндіктермен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қамтамасыз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етеді</a:t>
            </a:r>
            <a:r>
              <a:rPr lang="ru-RU" sz="3200" dirty="0">
                <a:solidFill>
                  <a:schemeClr val="bg1"/>
                </a:solidFill>
              </a:rPr>
              <a:t>.</a:t>
            </a:r>
          </a:p>
          <a:p>
            <a:r>
              <a:rPr lang="ru-RU" sz="3200" dirty="0" err="1">
                <a:solidFill>
                  <a:schemeClr val="bg1"/>
                </a:solidFill>
              </a:rPr>
              <a:t>Берілген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деректерді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импорттау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және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экспорттау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мүмкіндігі</a:t>
            </a:r>
            <a:r>
              <a:rPr lang="ru-RU" sz="3200" dirty="0">
                <a:solidFill>
                  <a:schemeClr val="bg1"/>
                </a:solidFill>
              </a:rPr>
              <a:t> бар.</a:t>
            </a:r>
          </a:p>
          <a:p>
            <a:r>
              <a:rPr lang="ru-RU" sz="3200" dirty="0" err="1">
                <a:solidFill>
                  <a:schemeClr val="bg1"/>
                </a:solidFill>
              </a:rPr>
              <a:t>Әртүрлі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форматтарды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қолдайды</a:t>
            </a:r>
            <a:r>
              <a:rPr lang="ru-RU" sz="3200" dirty="0">
                <a:solidFill>
                  <a:schemeClr val="bg1"/>
                </a:solidFill>
              </a:rPr>
              <a:t>.</a:t>
            </a:r>
          </a:p>
          <a:p>
            <a:r>
              <a:rPr lang="ru-RU" sz="3200" dirty="0" err="1">
                <a:solidFill>
                  <a:schemeClr val="bg1"/>
                </a:solidFill>
              </a:rPr>
              <a:t>Түсіндірмелік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материалдар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және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қолдау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қызметі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қол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жетімді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6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4251" y="994443"/>
            <a:ext cx="112386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</a:rPr>
              <a:t>Қорытынды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Leica BLK360 3D </a:t>
            </a:r>
            <a:r>
              <a:rPr lang="ru-RU" sz="2400" dirty="0" err="1" smtClean="0">
                <a:solidFill>
                  <a:schemeClr val="bg1"/>
                </a:solidFill>
              </a:rPr>
              <a:t>сканері</a:t>
            </a:r>
            <a:r>
              <a:rPr lang="ru-RU" sz="2400" dirty="0" smtClean="0">
                <a:solidFill>
                  <a:schemeClr val="bg1"/>
                </a:solidFill>
              </a:rPr>
              <a:t> – </a:t>
            </a:r>
            <a:r>
              <a:rPr lang="ru-RU" sz="2400" dirty="0" err="1" smtClean="0">
                <a:solidFill>
                  <a:schemeClr val="bg1"/>
                </a:solidFill>
              </a:rPr>
              <a:t>бұл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әр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түрлі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салаларда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жоғары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дәлдікті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және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тиімді</a:t>
            </a:r>
            <a:r>
              <a:rPr lang="ru-RU" sz="2400" dirty="0" smtClean="0">
                <a:solidFill>
                  <a:schemeClr val="bg1"/>
                </a:solidFill>
              </a:rPr>
              <a:t> 3</a:t>
            </a:r>
            <a:r>
              <a:rPr lang="en-US" sz="2400" dirty="0" smtClean="0">
                <a:solidFill>
                  <a:schemeClr val="bg1"/>
                </a:solidFill>
              </a:rPr>
              <a:t>D </a:t>
            </a:r>
            <a:r>
              <a:rPr lang="ru-RU" sz="2400" dirty="0" err="1" smtClean="0">
                <a:solidFill>
                  <a:schemeClr val="bg1"/>
                </a:solidFill>
              </a:rPr>
              <a:t>модельдерді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жасауға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мүмкіндік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беретін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күшті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құрал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 err="1" smtClean="0">
                <a:solidFill>
                  <a:schemeClr val="bg1"/>
                </a:solidFill>
              </a:rPr>
              <a:t>Оның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пайдалануға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ыңғайлылығы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жоғары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дәлдігі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және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кең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функционалды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мүмкіндіктері</a:t>
            </a:r>
            <a:r>
              <a:rPr lang="ru-RU" sz="2400" dirty="0" smtClean="0">
                <a:solidFill>
                  <a:schemeClr val="bg1"/>
                </a:solidFill>
              </a:rPr>
              <a:t> оны </a:t>
            </a:r>
            <a:r>
              <a:rPr lang="ru-RU" sz="2400" dirty="0" err="1" smtClean="0">
                <a:solidFill>
                  <a:schemeClr val="bg1"/>
                </a:solidFill>
              </a:rPr>
              <a:t>бүгінгі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күннің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талабына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сай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келетін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шешім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етеді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19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869" y="0"/>
            <a:ext cx="7968732" cy="796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80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07" y="1066800"/>
            <a:ext cx="12478093" cy="531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7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2232" y="951638"/>
            <a:ext cx="1023915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chemeClr val="bg1"/>
                </a:solidFill>
              </a:rPr>
              <a:t>Кіріспе</a:t>
            </a:r>
            <a:endParaRPr lang="ru-RU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Leica BLK360 – </a:t>
            </a:r>
            <a:r>
              <a:rPr lang="ru-RU" sz="3200" dirty="0" err="1" smtClean="0">
                <a:solidFill>
                  <a:schemeClr val="bg1"/>
                </a:solidFill>
              </a:rPr>
              <a:t>бұл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жоғары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дәлдікті</a:t>
            </a:r>
            <a:r>
              <a:rPr lang="ru-RU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err="1" smtClean="0">
                <a:solidFill>
                  <a:schemeClr val="bg1"/>
                </a:solidFill>
              </a:rPr>
              <a:t>ықшам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және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пайдалануға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ыңғайлы</a:t>
            </a:r>
            <a:r>
              <a:rPr lang="ru-RU" sz="3200" dirty="0" smtClean="0">
                <a:solidFill>
                  <a:schemeClr val="bg1"/>
                </a:solidFill>
              </a:rPr>
              <a:t> 3</a:t>
            </a:r>
            <a:r>
              <a:rPr lang="en-US" sz="3200" dirty="0" smtClean="0">
                <a:solidFill>
                  <a:schemeClr val="bg1"/>
                </a:solidFill>
              </a:rPr>
              <a:t>D </a:t>
            </a:r>
            <a:r>
              <a:rPr lang="ru-RU" sz="3200" dirty="0" err="1" smtClean="0">
                <a:solidFill>
                  <a:schemeClr val="bg1"/>
                </a:solidFill>
              </a:rPr>
              <a:t>сканері</a:t>
            </a:r>
            <a:r>
              <a:rPr lang="ru-RU" sz="3200" dirty="0" smtClean="0">
                <a:solidFill>
                  <a:schemeClr val="bg1"/>
                </a:solidFill>
              </a:rPr>
              <a:t>. </a:t>
            </a:r>
            <a:r>
              <a:rPr lang="ru-RU" sz="3200" dirty="0" err="1" smtClean="0">
                <a:solidFill>
                  <a:schemeClr val="bg1"/>
                </a:solidFill>
              </a:rPr>
              <a:t>Ол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әр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түрлі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салаларда</a:t>
            </a:r>
            <a:r>
              <a:rPr lang="ru-RU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err="1" smtClean="0">
                <a:solidFill>
                  <a:schemeClr val="bg1"/>
                </a:solidFill>
              </a:rPr>
              <a:t>мысалы</a:t>
            </a:r>
            <a:r>
              <a:rPr lang="ru-RU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err="1" smtClean="0">
                <a:solidFill>
                  <a:schemeClr val="bg1"/>
                </a:solidFill>
              </a:rPr>
              <a:t>құрылыс</a:t>
            </a:r>
            <a:r>
              <a:rPr lang="ru-RU" sz="3200" dirty="0" smtClean="0">
                <a:solidFill>
                  <a:schemeClr val="bg1"/>
                </a:solidFill>
              </a:rPr>
              <a:t>, архитектура, инженерия </a:t>
            </a:r>
            <a:r>
              <a:rPr lang="ru-RU" sz="3200" dirty="0" err="1" smtClean="0">
                <a:solidFill>
                  <a:schemeClr val="bg1"/>
                </a:solidFill>
              </a:rPr>
              <a:t>және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т.б</a:t>
            </a:r>
            <a:r>
              <a:rPr lang="ru-RU" sz="3200" dirty="0" smtClean="0">
                <a:solidFill>
                  <a:schemeClr val="bg1"/>
                </a:solidFill>
              </a:rPr>
              <a:t>., </a:t>
            </a:r>
            <a:r>
              <a:rPr lang="ru-RU" sz="3200" dirty="0" err="1" smtClean="0">
                <a:solidFill>
                  <a:schemeClr val="bg1"/>
                </a:solidFill>
              </a:rPr>
              <a:t>қолданылады</a:t>
            </a:r>
            <a:r>
              <a:rPr lang="ru-RU" sz="3200" dirty="0" smtClean="0">
                <a:solidFill>
                  <a:schemeClr val="bg1"/>
                </a:solidFill>
              </a:rPr>
              <a:t>. </a:t>
            </a:r>
            <a:r>
              <a:rPr lang="ru-RU" sz="3200" dirty="0" err="1" smtClean="0">
                <a:solidFill>
                  <a:schemeClr val="bg1"/>
                </a:solidFill>
              </a:rPr>
              <a:t>Бұл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презентацияда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Leica BLK360 </a:t>
            </a:r>
            <a:r>
              <a:rPr lang="ru-RU" sz="3200" dirty="0" err="1" smtClean="0">
                <a:solidFill>
                  <a:schemeClr val="bg1"/>
                </a:solidFill>
              </a:rPr>
              <a:t>сканерінің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мүмкіндіктері</a:t>
            </a:r>
            <a:r>
              <a:rPr lang="ru-RU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err="1" smtClean="0">
                <a:solidFill>
                  <a:schemeClr val="bg1"/>
                </a:solidFill>
              </a:rPr>
              <a:t>артықшылықтары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және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қолданылу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саласы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туралы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толық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ақпарат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беріледі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176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6661" y="1249073"/>
            <a:ext cx="73152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i="0" dirty="0" err="1" smtClean="0">
                <a:solidFill>
                  <a:schemeClr val="bg1"/>
                </a:solidFill>
                <a:effectLst/>
                <a:latin typeface="Urbanist"/>
              </a:rPr>
              <a:t>Пайдалану</a:t>
            </a:r>
            <a:r>
              <a:rPr lang="ru-RU" sz="3200" b="1" i="0" dirty="0" smtClean="0">
                <a:solidFill>
                  <a:schemeClr val="bg1"/>
                </a:solidFill>
                <a:effectLst/>
                <a:latin typeface="Urbanist"/>
              </a:rPr>
              <a:t> </a:t>
            </a:r>
            <a:r>
              <a:rPr lang="ru-RU" sz="3200" b="1" i="0" dirty="0" err="1" smtClean="0">
                <a:solidFill>
                  <a:schemeClr val="bg1"/>
                </a:solidFill>
                <a:effectLst/>
                <a:latin typeface="Urbanist"/>
              </a:rPr>
              <a:t>Оңайлығы</a:t>
            </a:r>
            <a:endParaRPr lang="ru-RU" sz="3200" b="1" i="0" dirty="0" smtClean="0">
              <a:solidFill>
                <a:schemeClr val="bg1"/>
              </a:solidFill>
              <a:effectLst/>
              <a:latin typeface="Urbanis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Интуитивті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интерфейс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және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пайдалануға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ыңғайлы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бағдарламалық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жасақтама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Жылдам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орнату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және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іске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қосу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Минималды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оқыту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талаптары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Кез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келген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тәжірибе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деңгейіндегі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пайдаланушылар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үшін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қолайлы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Қосымша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жабдықтардың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 аз </a:t>
            </a:r>
            <a:r>
              <a:rPr lang="ru-RU" sz="3200" b="0" i="0" dirty="0" err="1" smtClean="0">
                <a:solidFill>
                  <a:schemeClr val="bg1"/>
                </a:solidFill>
                <a:effectLst/>
                <a:latin typeface="Inter"/>
              </a:rPr>
              <a:t>болуы</a:t>
            </a:r>
            <a:r>
              <a:rPr lang="ru-RU" sz="3200" b="0" i="0" dirty="0" smtClean="0">
                <a:solidFill>
                  <a:schemeClr val="bg1"/>
                </a:solidFill>
                <a:effectLst/>
                <a:latin typeface="Inter"/>
              </a:rPr>
              <a:t>.</a:t>
            </a:r>
            <a:endParaRPr lang="ru-RU" sz="3200" b="0" i="0" dirty="0">
              <a:solidFill>
                <a:schemeClr val="bg1"/>
              </a:solidFill>
              <a:effectLst/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80296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751165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Қолдану саласы және мақсаттары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518172"/>
            <a:ext cx="3614618" cy="2551986"/>
          </a:xfrm>
          <a:prstGeom prst="roundRect">
            <a:avLst>
              <a:gd name="adj" fmla="val 14070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86299" y="278034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Құрылыс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86299" y="3275886"/>
            <a:ext cx="309026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Инфрақызыл камераның көмегімен құрылыс процесін бақылау, қауіпсіздікті қамтамасыз ету.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10178058" y="2518172"/>
            <a:ext cx="3614618" cy="2551986"/>
          </a:xfrm>
          <a:prstGeom prst="roundRect">
            <a:avLst>
              <a:gd name="adj" fmla="val 14070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40233" y="278034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Ауыл шаруашылығы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40233" y="3275886"/>
            <a:ext cx="309026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Өсімдіктердің жағдайын бақылау, суаруды реттеу, зиянкестерді анықтау.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6324124" y="5309473"/>
            <a:ext cx="3614618" cy="2168962"/>
          </a:xfrm>
          <a:prstGeom prst="roundRect">
            <a:avLst>
              <a:gd name="adj" fmla="val 16555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86299" y="557164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Қауіпсіздік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86299" y="6067187"/>
            <a:ext cx="309026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Қылмыс оқиғалары, авариялар, табиғи апаттар орындарын бақылау.</a:t>
            </a:r>
            <a:endParaRPr lang="en-US" sz="1850" dirty="0"/>
          </a:p>
        </p:txBody>
      </p:sp>
      <p:sp>
        <p:nvSpPr>
          <p:cNvPr id="13" name="Shape 10"/>
          <p:cNvSpPr/>
          <p:nvPr/>
        </p:nvSpPr>
        <p:spPr>
          <a:xfrm>
            <a:off x="10178058" y="5309473"/>
            <a:ext cx="3614618" cy="2168962"/>
          </a:xfrm>
          <a:prstGeom prst="roundRect">
            <a:avLst>
              <a:gd name="adj" fmla="val 16555"/>
            </a:avLst>
          </a:prstGeom>
          <a:solidFill>
            <a:srgbClr val="00002E"/>
          </a:solidFill>
          <a:ln w="22860">
            <a:solidFill>
              <a:srgbClr val="48A8E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440233" y="557164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Геодезия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440233" y="6067187"/>
            <a:ext cx="309026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Территорияны сканирлеу, 3D модельдер жасау, карталарды жаңарту.</a:t>
            </a:r>
            <a:endParaRPr lang="en-US" sz="18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1055" y="831652"/>
            <a:ext cx="7501890" cy="1379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Ұшу ерекшеліктері және қауіпсіздік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1157645" y="2563416"/>
            <a:ext cx="30480" cy="4834533"/>
          </a:xfrm>
          <a:prstGeom prst="roundRect">
            <a:avLst>
              <a:gd name="adj" fmla="val 1154538"/>
            </a:avLst>
          </a:prstGeom>
          <a:solidFill>
            <a:srgbClr val="FFFFFF">
              <a:alpha val="24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1406307" y="3075861"/>
            <a:ext cx="821055" cy="30480"/>
          </a:xfrm>
          <a:prstGeom prst="roundRect">
            <a:avLst>
              <a:gd name="adj" fmla="val 1154538"/>
            </a:avLst>
          </a:prstGeom>
          <a:solidFill>
            <a:srgbClr val="F2B42D"/>
          </a:solidFill>
          <a:ln/>
        </p:spPr>
      </p:sp>
      <p:sp>
        <p:nvSpPr>
          <p:cNvPr id="6" name="Shape 3"/>
          <p:cNvSpPr/>
          <p:nvPr/>
        </p:nvSpPr>
        <p:spPr>
          <a:xfrm>
            <a:off x="908983" y="2827258"/>
            <a:ext cx="527804" cy="527804"/>
          </a:xfrm>
          <a:prstGeom prst="roundRect">
            <a:avLst>
              <a:gd name="adj" fmla="val 66673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73527" y="2925485"/>
            <a:ext cx="198715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2463165" y="2797969"/>
            <a:ext cx="2759988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Ұшу уақыты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2463165" y="3283625"/>
            <a:ext cx="5859780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Максималды ұшу уақыты – 45 минут.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1406307" y="4640461"/>
            <a:ext cx="821055" cy="30480"/>
          </a:xfrm>
          <a:prstGeom prst="roundRect">
            <a:avLst>
              <a:gd name="adj" fmla="val 1154538"/>
            </a:avLst>
          </a:prstGeom>
          <a:solidFill>
            <a:srgbClr val="D7425E"/>
          </a:solidFill>
          <a:ln/>
        </p:spPr>
      </p:sp>
      <p:sp>
        <p:nvSpPr>
          <p:cNvPr id="11" name="Shape 8"/>
          <p:cNvSpPr/>
          <p:nvPr/>
        </p:nvSpPr>
        <p:spPr>
          <a:xfrm>
            <a:off x="908983" y="4391858"/>
            <a:ext cx="527804" cy="527804"/>
          </a:xfrm>
          <a:prstGeom prst="roundRect">
            <a:avLst>
              <a:gd name="adj" fmla="val 66673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73527" y="4490085"/>
            <a:ext cx="198715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2463165" y="4362569"/>
            <a:ext cx="2759988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Ұшу қашықтығы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2463165" y="4848225"/>
            <a:ext cx="5859780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Жақсы жағдайда 15 км-ге дейін ұша алады.</a:t>
            </a:r>
            <a:endParaRPr lang="en-US" sz="1800" dirty="0"/>
          </a:p>
        </p:txBody>
      </p:sp>
      <p:sp>
        <p:nvSpPr>
          <p:cNvPr id="15" name="Shape 12"/>
          <p:cNvSpPr/>
          <p:nvPr/>
        </p:nvSpPr>
        <p:spPr>
          <a:xfrm>
            <a:off x="1406307" y="6205061"/>
            <a:ext cx="821055" cy="30480"/>
          </a:xfrm>
          <a:prstGeom prst="roundRect">
            <a:avLst>
              <a:gd name="adj" fmla="val 1154538"/>
            </a:avLst>
          </a:prstGeom>
          <a:solidFill>
            <a:srgbClr val="DD785E"/>
          </a:solidFill>
          <a:ln/>
        </p:spPr>
      </p:sp>
      <p:sp>
        <p:nvSpPr>
          <p:cNvPr id="16" name="Shape 13"/>
          <p:cNvSpPr/>
          <p:nvPr/>
        </p:nvSpPr>
        <p:spPr>
          <a:xfrm>
            <a:off x="908983" y="5956459"/>
            <a:ext cx="527804" cy="527804"/>
          </a:xfrm>
          <a:prstGeom prst="roundRect">
            <a:avLst>
              <a:gd name="adj" fmla="val 66673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73527" y="6054685"/>
            <a:ext cx="198715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2463165" y="5927169"/>
            <a:ext cx="2759988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Қауіпсіздік жүйесі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2463165" y="6412825"/>
            <a:ext cx="5859780" cy="750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Апаттық тоқтату, GPS сигналдарын жоғалтқан жағдайда автоматты түрде қайта оралу функциясы бар.</a:t>
            </a:r>
            <a:endParaRPr lang="en-US" sz="1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006316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Камера және бейне түсіру мүмкіндіктері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3042523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92002" y="3142774"/>
            <a:ext cx="202763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101959" y="30425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4/3 CMOS сенсоры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101959" y="3538061"/>
            <a:ext cx="283678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20 мегапиксельді фото және 5.1K 50 кадр/сек видео түсіру.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10178058" y="3042523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45936" y="3142774"/>
            <a:ext cx="202763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55893" y="30425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Оптикалық зум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55893" y="3538061"/>
            <a:ext cx="283678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28х оптикалық зум және 56х сандық зум, бұл сізге алыс объектілерді жақыннан көруге мүмкіндік береді.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6324124" y="5961698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92002" y="6061948"/>
            <a:ext cx="202763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101959" y="5961698"/>
            <a:ext cx="28723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Инфрақызыл камера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101959" y="6457236"/>
            <a:ext cx="66907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Тепловизордың көмегімен түнде, тұманды, немесе бұлтты ауа райында бейне түсіру мүмкіндігі бар.</a:t>
            </a:r>
            <a:endParaRPr lang="en-US" sz="18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3033" y="539948"/>
            <a:ext cx="5468183" cy="577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500"/>
              </a:lnSpc>
              <a:buNone/>
            </a:pPr>
            <a:r>
              <a:rPr lang="en-US" sz="36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Навигациялық жүйелері</a:t>
            </a:r>
            <a:endParaRPr lang="en-US" sz="3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033" y="1411248"/>
            <a:ext cx="980956" cy="156960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48193" y="1607344"/>
            <a:ext cx="2308265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GPS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7448193" y="2013466"/>
            <a:ext cx="6495574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Дәлдікпен орналасуды анықтайды.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033" y="2980849"/>
            <a:ext cx="980956" cy="156960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48193" y="3176945"/>
            <a:ext cx="2308265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GLONASS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7448193" y="3583067"/>
            <a:ext cx="6495574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Жаһандық позициялау жүйесі.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3033" y="4550450"/>
            <a:ext cx="980956" cy="156960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48193" y="4746546"/>
            <a:ext cx="2308265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Vision System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7448193" y="5152668"/>
            <a:ext cx="6495574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Көрнекілікке негізделген ұшуды бақылау.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3033" y="6120051"/>
            <a:ext cx="980956" cy="156960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448193" y="6316147"/>
            <a:ext cx="2308265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Орталық процессор</a:t>
            </a:r>
            <a:endParaRPr lang="en-US" sz="1800" dirty="0"/>
          </a:p>
        </p:txBody>
      </p:sp>
      <p:sp>
        <p:nvSpPr>
          <p:cNvPr id="15" name="Text 8"/>
          <p:cNvSpPr/>
          <p:nvPr/>
        </p:nvSpPr>
        <p:spPr>
          <a:xfrm>
            <a:off x="7448193" y="6722269"/>
            <a:ext cx="6495574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Барлық жүйелерді басқарады және ұшудың қауіпсіздігін қамтамасыз етеді.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509</Words>
  <Application>Microsoft Office PowerPoint</Application>
  <PresentationFormat>Произвольный</PresentationFormat>
  <Paragraphs>93</Paragraphs>
  <Slides>15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PT Sans</vt:lpstr>
      <vt:lpstr>Urbanist</vt:lpstr>
      <vt:lpstr>Nunito Semi Bold</vt:lpstr>
      <vt:lpstr>Calibri</vt:lpstr>
      <vt:lpstr>Inter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Назерке</cp:lastModifiedBy>
  <cp:revision>2</cp:revision>
  <dcterms:created xsi:type="dcterms:W3CDTF">2024-11-14T02:57:02Z</dcterms:created>
  <dcterms:modified xsi:type="dcterms:W3CDTF">2025-01-04T18:20:40Z</dcterms:modified>
</cp:coreProperties>
</file>